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35F639-D4C9-45B5-953C-46F0776EFE41}">
  <a:tblStyle styleId="{3535F639-D4C9-45B5-953C-46F0776EFE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f8a79ad90_0_1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f8a79ad90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2f8a79ad90_0_1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2f8a79ad90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2f8a79ad90_0_1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2f8a79ad90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f8a79ad90_0_1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f8a79ad90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2f8a79ad90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2f8a79ad90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2f8a79ad90_0_2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2f8a79ad90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2f8a79ad90_0_2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2f8a79ad90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f8a79ad90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f8a79ad90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2f8a79ad90_0_2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2f8a79ad90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968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Annotated Source  Collection</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618825" y="1442375"/>
            <a:ext cx="6692100" cy="498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You will create an </a:t>
            </a:r>
            <a:r>
              <a:rPr b="1" lang="en" sz="1200">
                <a:solidFill>
                  <a:schemeClr val="dk1"/>
                </a:solidFill>
                <a:latin typeface="Halant"/>
                <a:ea typeface="Halant"/>
                <a:cs typeface="Halant"/>
                <a:sym typeface="Halant"/>
              </a:rPr>
              <a:t>Annotated Source Collection</a:t>
            </a:r>
            <a:r>
              <a:rPr lang="en" sz="1200">
                <a:solidFill>
                  <a:schemeClr val="dk1"/>
                </a:solidFill>
                <a:latin typeface="Halant"/>
                <a:ea typeface="Halant"/>
                <a:cs typeface="Halant"/>
                <a:sym typeface="Halant"/>
              </a:rPr>
              <a:t> that demonstrates historical significance and answers the unit essential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Step 1: </a:t>
            </a:r>
            <a:r>
              <a:rPr b="1" lang="en" sz="1200">
                <a:solidFill>
                  <a:schemeClr val="dk1"/>
                </a:solidFill>
                <a:latin typeface="Inter"/>
                <a:ea typeface="Inter"/>
                <a:cs typeface="Inter"/>
                <a:sym typeface="Inter"/>
              </a:rPr>
              <a:t>Gather 4-6 Sources: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Include a mix of primary and secondary sources. It may include documents, images, maps, diaries, letters, articles, or scholarly analysis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One source will be completed together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Two sources will be provided to you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You will select 1-3 independently to complete annotations on. They are on the final pages of this worksheet. Delete any sources that are unused.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No more than 2 visual sources may be chosen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Step 2: </a:t>
            </a:r>
            <a:r>
              <a:rPr b="1" lang="en" sz="1200">
                <a:solidFill>
                  <a:schemeClr val="dk1"/>
                </a:solidFill>
                <a:latin typeface="Inter"/>
                <a:ea typeface="Inter"/>
                <a:cs typeface="Inter"/>
                <a:sym typeface="Inter"/>
              </a:rPr>
              <a:t>Annotate each source and complete a written component that includes: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summary of the content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Connection to the Essential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Discussion of the Historical Significance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Personal Reflection on how the source contributes to your understanding of the period or any questions that it raises for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Step 3: </a:t>
            </a:r>
            <a:r>
              <a:rPr b="1" lang="en" sz="1200">
                <a:solidFill>
                  <a:schemeClr val="dk1"/>
                </a:solidFill>
                <a:latin typeface="Inter"/>
                <a:ea typeface="Inter"/>
                <a:cs typeface="Inter"/>
                <a:sym typeface="Inter"/>
              </a:rPr>
              <a:t>Peer Review: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Exchange a source with a partner and complete the review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Make revisions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p:nvPr/>
        </p:nvSpPr>
        <p:spPr>
          <a:xfrm>
            <a:off x="1078800" y="6016875"/>
            <a:ext cx="5614800" cy="3153000"/>
          </a:xfrm>
          <a:prstGeom prst="rect">
            <a:avLst/>
          </a:prstGeom>
          <a:solidFill>
            <a:srgbClr val="FCFCFC"/>
          </a:solid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u="sng">
                <a:latin typeface="Inter"/>
                <a:ea typeface="Inter"/>
                <a:cs typeface="Inter"/>
                <a:sym typeface="Inter"/>
              </a:rPr>
              <a:t>Annotation Guide:</a:t>
            </a:r>
            <a:endParaRPr u="sng">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1st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Write a </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next things you don’t understand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u="sng">
                <a:solidFill>
                  <a:schemeClr val="dk1"/>
                </a:solidFill>
                <a:latin typeface="Inter"/>
                <a:ea typeface="Inter"/>
                <a:cs typeface="Inter"/>
                <a:sym typeface="Inter"/>
              </a:rPr>
              <a:t>Underline</a:t>
            </a:r>
            <a:r>
              <a:rPr lang="en" sz="1200">
                <a:solidFill>
                  <a:schemeClr val="dk1"/>
                </a:solidFill>
                <a:latin typeface="Inter"/>
                <a:ea typeface="Inter"/>
                <a:cs typeface="Inter"/>
                <a:sym typeface="Inter"/>
              </a:rPr>
              <a:t> or </a:t>
            </a:r>
            <a:r>
              <a:rPr lang="en" sz="1200">
                <a:solidFill>
                  <a:schemeClr val="dk1"/>
                </a:solidFill>
                <a:highlight>
                  <a:srgbClr val="E95C3D"/>
                </a:highlight>
                <a:latin typeface="Inter"/>
                <a:ea typeface="Inter"/>
                <a:cs typeface="Inter"/>
                <a:sym typeface="Inter"/>
              </a:rPr>
              <a:t>Highlight</a:t>
            </a:r>
            <a:r>
              <a:rPr lang="en" sz="1200">
                <a:solidFill>
                  <a:schemeClr val="dk1"/>
                </a:solidFill>
                <a:latin typeface="Inter"/>
                <a:ea typeface="Inter"/>
                <a:cs typeface="Inter"/>
                <a:sym typeface="Inter"/>
              </a:rPr>
              <a:t> things you think are important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2nd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Write a </a:t>
            </a:r>
            <a:r>
              <a:rPr b="1" lang="en" sz="1200">
                <a:solidFill>
                  <a:schemeClr val="dk1"/>
                </a:solidFill>
                <a:latin typeface="Inter"/>
                <a:ea typeface="Inter"/>
                <a:cs typeface="Inter"/>
                <a:sym typeface="Inter"/>
              </a:rPr>
              <a:t>question</a:t>
            </a:r>
            <a:r>
              <a:rPr lang="en" sz="1200">
                <a:solidFill>
                  <a:schemeClr val="dk1"/>
                </a:solidFill>
                <a:latin typeface="Inter"/>
                <a:ea typeface="Inter"/>
                <a:cs typeface="Inter"/>
                <a:sym typeface="Inter"/>
              </a:rPr>
              <a:t> that you have about the source or the author in the margin.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3rd Reading:</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Circle</a:t>
            </a:r>
            <a:r>
              <a:rPr lang="en" sz="1200">
                <a:solidFill>
                  <a:schemeClr val="dk1"/>
                </a:solidFill>
                <a:latin typeface="Inter"/>
                <a:ea typeface="Inter"/>
                <a:cs typeface="Inter"/>
                <a:sym typeface="Inter"/>
              </a:rPr>
              <a:t> anything related to the Essential Question (impacts) and/or Historical Significance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After Readings: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Complete the written component with a summary, connection to Essential Question, Historical Significance and Personal Reflection </a:t>
            </a:r>
            <a:endParaRPr sz="1200">
              <a:solidFill>
                <a:schemeClr val="dk1"/>
              </a:solidFill>
              <a:latin typeface="Inter"/>
              <a:ea typeface="Inter"/>
              <a:cs typeface="Inter"/>
              <a:sym typeface="Inter"/>
            </a:endParaRPr>
          </a:p>
        </p:txBody>
      </p:sp>
      <p:sp>
        <p:nvSpPr>
          <p:cNvPr id="107" name="Google Shape;107;p25"/>
          <p:cNvSpPr/>
          <p:nvPr/>
        </p:nvSpPr>
        <p:spPr>
          <a:xfrm>
            <a:off x="444328" y="4163714"/>
            <a:ext cx="558700" cy="2017125"/>
          </a:xfrm>
          <a:custGeom>
            <a:rect b="b" l="l" r="r" t="t"/>
            <a:pathLst>
              <a:path extrusionOk="0" h="80685" w="22348">
                <a:moveTo>
                  <a:pt x="9245" y="117"/>
                </a:moveTo>
                <a:cubicBezTo>
                  <a:pt x="-343" y="-1483"/>
                  <a:pt x="23" y="18061"/>
                  <a:pt x="23" y="27782"/>
                </a:cubicBezTo>
                <a:cubicBezTo>
                  <a:pt x="23" y="46922"/>
                  <a:pt x="11737" y="64756"/>
                  <a:pt x="22349" y="80685"/>
                </a:cubicBezTo>
              </a:path>
            </a:pathLst>
          </a:custGeom>
          <a:noFill/>
          <a:ln cap="flat" cmpd="sng" w="19050">
            <a:solidFill>
              <a:srgbClr val="38E0A4"/>
            </a:solidFill>
            <a:prstDash val="solid"/>
            <a:round/>
            <a:headEnd len="med" w="med" type="none"/>
            <a:tailEnd len="med" w="med" type="triangle"/>
          </a:ln>
        </p:spPr>
      </p:sp>
      <p:sp>
        <p:nvSpPr>
          <p:cNvPr id="108" name="Google Shape;108;p25"/>
          <p:cNvSpPr txBox="1"/>
          <p:nvPr/>
        </p:nvSpPr>
        <p:spPr>
          <a:xfrm>
            <a:off x="1212075" y="1921150"/>
            <a:ext cx="5505600" cy="589500"/>
          </a:xfrm>
          <a:prstGeom prst="rect">
            <a:avLst/>
          </a:prstGeom>
          <a:solidFill>
            <a:srgbClr val="FFFFFF"/>
          </a:solid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How do evolving ideas of freedom, equality, and human dignity influence societies’ approaches to protecting rights over time?</a:t>
            </a:r>
            <a:endParaRPr b="1">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Assessment: Source 1</a:t>
            </a:r>
            <a:endParaRPr sz="1900">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 for each source.</a:t>
            </a:r>
            <a:endParaRPr sz="1200">
              <a:solidFill>
                <a:schemeClr val="dk1"/>
              </a:solidFill>
              <a:latin typeface="Halant"/>
              <a:ea typeface="Halant"/>
              <a:cs typeface="Halant"/>
              <a:sym typeface="Halant"/>
            </a:endParaRPr>
          </a:p>
        </p:txBody>
      </p:sp>
      <p:sp>
        <p:nvSpPr>
          <p:cNvPr id="117" name="Google Shape;117;p26"/>
          <p:cNvSpPr txBox="1"/>
          <p:nvPr/>
        </p:nvSpPr>
        <p:spPr>
          <a:xfrm>
            <a:off x="753750" y="1568350"/>
            <a:ext cx="6264900" cy="4543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United Nations General Assembly, </a:t>
            </a:r>
            <a:r>
              <a:rPr i="1" lang="en" sz="1200">
                <a:solidFill>
                  <a:schemeClr val="dk1"/>
                </a:solidFill>
                <a:latin typeface="Halant"/>
                <a:ea typeface="Halant"/>
                <a:cs typeface="Halant"/>
                <a:sym typeface="Halant"/>
              </a:rPr>
              <a:t>Preamble to the Universal Declaration of Human Rights</a:t>
            </a:r>
            <a:r>
              <a:rPr lang="en" sz="1200">
                <a:solidFill>
                  <a:schemeClr val="dk1"/>
                </a:solidFill>
                <a:latin typeface="Halant"/>
                <a:ea typeface="Halant"/>
                <a:cs typeface="Halant"/>
                <a:sym typeface="Halant"/>
              </a:rPr>
              <a:t>, December 10, 1948</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recognition of the inherent dignity and of the equal and inalienable rights of all members of the human family is the foundation of freedom, justice and peace in the world,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disregard and contempt for human rights have resulted in barbarous acts which have outraged the conscience of mankind, and the advent of a world in which human beings shall enjoy freedom of speech and belief and freedom from fear and want has been proclaimed as the highest aspiration of the common people,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it is essential, if man is not to be compelled to have recourse, as a last resort, to rebellion against tyranny and oppression, that human rights should be protected by the rule of law…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therefore, The General Assembly, Proclaims this Universal Declaration of Human Rights as a common standard of achievement for all peoples and all nations, to the end that every individual and every organ of society, keeping this Declaration constantly in mind, shall strive by teaching and education to promote respect for these rights and freedoms and by progressive measures, national and international, to secure their universal and effective recognition and observance, both among the peoples of Member States themselves and among the peoples of territories under their jurisdiction. </a:t>
            </a:r>
            <a:endParaRPr sz="1200">
              <a:solidFill>
                <a:schemeClr val="dk1"/>
              </a:solidFill>
              <a:latin typeface="Inter"/>
              <a:ea typeface="Inter"/>
              <a:cs typeface="Inter"/>
              <a:sym typeface="Inter"/>
            </a:endParaRPr>
          </a:p>
        </p:txBody>
      </p:sp>
      <p:sp>
        <p:nvSpPr>
          <p:cNvPr id="118" name="Google Shape;118;p26"/>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19" name="Google Shape;119;p26"/>
          <p:cNvSpPr txBox="1"/>
          <p:nvPr/>
        </p:nvSpPr>
        <p:spPr>
          <a:xfrm>
            <a:off x="315150" y="64878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20" name="Google Shape;120;p26"/>
          <p:cNvSpPr txBox="1"/>
          <p:nvPr/>
        </p:nvSpPr>
        <p:spPr>
          <a:xfrm>
            <a:off x="315150" y="61880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26" name="Google Shape;126;p2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Essential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do evolving ideas of freedom, equality, and human dignity influence societies’ approaches to protecting rights over time?</a:t>
            </a:r>
            <a:endParaRPr sz="1700">
              <a:solidFill>
                <a:schemeClr val="dk1"/>
              </a:solidFill>
              <a:latin typeface="Inter"/>
              <a:ea typeface="Inter"/>
              <a:cs typeface="Inter"/>
              <a:sym typeface="Inter"/>
            </a:endParaRPr>
          </a:p>
        </p:txBody>
      </p:sp>
      <p:sp>
        <p:nvSpPr>
          <p:cNvPr id="127" name="Google Shape;127;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Annotated Source Collection: Peer Review</a:t>
            </a:r>
            <a:endParaRPr sz="1700">
              <a:solidFill>
                <a:schemeClr val="dk1"/>
              </a:solidFill>
              <a:latin typeface="Halant"/>
              <a:ea typeface="Halant"/>
              <a:cs typeface="Halant"/>
              <a:sym typeface="Halant"/>
            </a:endParaRPr>
          </a:p>
        </p:txBody>
      </p:sp>
      <p:pic>
        <p:nvPicPr>
          <p:cNvPr id="128" name="Google Shape;128;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9" name="Google Shape;12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1" name="Google Shape;131;p27"/>
          <p:cNvSpPr txBox="1"/>
          <p:nvPr/>
        </p:nvSpPr>
        <p:spPr>
          <a:xfrm>
            <a:off x="455300" y="3028400"/>
            <a:ext cx="6861900" cy="611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Evaluate another student’s source annotation and provide constructive feedback.</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rubric below, evaluate the source annotation.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feedback using Glow (1-2 strengths) and Grow (1-2 areas for improvement).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graphicFrame>
        <p:nvGraphicFramePr>
          <p:cNvPr id="132" name="Google Shape;132;p27"/>
          <p:cNvGraphicFramePr/>
          <p:nvPr/>
        </p:nvGraphicFramePr>
        <p:xfrm>
          <a:off x="381550" y="3755750"/>
          <a:ext cx="3000000" cy="3000000"/>
        </p:xfrm>
        <a:graphic>
          <a:graphicData uri="http://schemas.openxmlformats.org/drawingml/2006/table">
            <a:tbl>
              <a:tblPr>
                <a:noFill/>
                <a:tableStyleId>{3535F639-D4C9-45B5-953C-46F0776EFE41}</a:tableStyleId>
              </a:tblPr>
              <a:tblGrid>
                <a:gridCol w="1657775"/>
                <a:gridCol w="1345500"/>
                <a:gridCol w="1345500"/>
                <a:gridCol w="1345500"/>
                <a:gridCol w="1345500"/>
              </a:tblGrid>
              <a:tr h="162875">
                <a:tc>
                  <a:txBody>
                    <a:bodyPr/>
                    <a:lstStyle/>
                    <a:p>
                      <a:pPr indent="0" lvl="0" marL="0" rtl="0" algn="l">
                        <a:spcBef>
                          <a:spcPts val="0"/>
                        </a:spcBef>
                        <a:spcAft>
                          <a:spcPts val="0"/>
                        </a:spcAft>
                        <a:buNone/>
                      </a:pPr>
                      <a:r>
                        <a:rPr b="1" lang="en" sz="1200">
                          <a:latin typeface="Inter"/>
                          <a:ea typeface="Inter"/>
                          <a:cs typeface="Inter"/>
                          <a:sym typeface="Inter"/>
                        </a:rPr>
                        <a:t>Criteria</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4 (Excellent)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3 (Proficient)</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2 (Developing)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1 (Poor)</a:t>
                      </a:r>
                      <a:endParaRPr b="1" sz="1200">
                        <a:latin typeface="Inter"/>
                        <a:ea typeface="Inter"/>
                        <a:cs typeface="Inter"/>
                        <a:sym typeface="Inter"/>
                      </a:endParaRPr>
                    </a:p>
                  </a:txBody>
                  <a:tcPr marT="91425" marB="91425" marR="91425" marL="91425"/>
                </a:tc>
              </a:tr>
              <a:tr h="547225">
                <a:tc>
                  <a:txBody>
                    <a:bodyPr/>
                    <a:lstStyle/>
                    <a:p>
                      <a:pPr indent="0" lvl="0" marL="0" rtl="0" algn="l">
                        <a:spcBef>
                          <a:spcPts val="0"/>
                        </a:spcBef>
                        <a:spcAft>
                          <a:spcPts val="0"/>
                        </a:spcAft>
                        <a:buNone/>
                      </a:pPr>
                      <a:r>
                        <a:rPr b="1" lang="en" sz="1200">
                          <a:latin typeface="Inter"/>
                          <a:ea typeface="Inter"/>
                          <a:cs typeface="Inter"/>
                          <a:sym typeface="Inter"/>
                        </a:rPr>
                        <a:t>Source Marking</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Contains visible markings on the source, such as underlining, highlighting, or notes, that show active engagement or analysis.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are thorough, purposeful, and demonstrate deep engagement.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Markings show clear engagement, with some connections made.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Some markings, but they lack depth or focus.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Minimal or no markings on the source.</a:t>
                      </a:r>
                      <a:endParaRPr sz="1200">
                        <a:latin typeface="Inter"/>
                        <a:ea typeface="Inter"/>
                        <a:cs typeface="Inter"/>
                        <a:sym typeface="Inter"/>
                      </a:endParaRPr>
                    </a:p>
                  </a:txBody>
                  <a:tcPr marT="91425" marB="91425" marR="91425" marL="91425"/>
                </a:tc>
              </a:tr>
              <a:tr h="469050">
                <a:tc>
                  <a:txBody>
                    <a:bodyPr/>
                    <a:lstStyle/>
                    <a:p>
                      <a:pPr indent="0" lvl="0" marL="0" rtl="0" algn="l">
                        <a:spcBef>
                          <a:spcPts val="0"/>
                        </a:spcBef>
                        <a:spcAft>
                          <a:spcPts val="0"/>
                        </a:spcAft>
                        <a:buNone/>
                      </a:pPr>
                      <a:r>
                        <a:rPr b="1" lang="en" sz="1200">
                          <a:latin typeface="Inter"/>
                          <a:ea typeface="Inter"/>
                          <a:cs typeface="Inter"/>
                          <a:sym typeface="Inter"/>
                        </a:rPr>
                        <a:t>Clarity of Summary</a:t>
                      </a:r>
                      <a:endParaRPr b="1" sz="12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Accurately summarizes the source’s main ideas; is concise and clear.</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Summary is accurate and communicates the main ideas.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clear and covers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includes some details but lacks clarity.</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Summary is unclear or missing key points.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Connection to Essential Question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Thoughtfully connects the source to the essential question.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Connection is thoughtful and provides valid  insights.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clear and somewhat insightful.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made but lacks depth or relevance.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Connection is unclear or missing.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5125">
                <a:tc>
                  <a:txBody>
                    <a:bodyPr/>
                    <a:lstStyle/>
                    <a:p>
                      <a:pPr indent="0" lvl="0" marL="0" rtl="0" algn="l">
                        <a:spcBef>
                          <a:spcPts val="0"/>
                        </a:spcBef>
                        <a:spcAft>
                          <a:spcPts val="0"/>
                        </a:spcAft>
                        <a:buNone/>
                      </a:pPr>
                      <a:r>
                        <a:rPr b="1" lang="en" sz="1200">
                          <a:latin typeface="Inter"/>
                          <a:ea typeface="Inter"/>
                          <a:cs typeface="Inter"/>
                          <a:sym typeface="Inter"/>
                        </a:rPr>
                        <a:t>Personal Reflection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Includes a meaningful reflection or questions raised by the source.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Reflection is insightful and raises deep questions.</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thoughtful and shows critical thinking.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present but lacks depth.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Reflection is missing or superficial.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1</a:t>
            </a:r>
            <a:endParaRPr sz="1900">
              <a:latin typeface="Halant"/>
              <a:ea typeface="Halant"/>
              <a:cs typeface="Halant"/>
              <a:sym typeface="Halant"/>
            </a:endParaRPr>
          </a:p>
        </p:txBody>
      </p:sp>
      <p:pic>
        <p:nvPicPr>
          <p:cNvPr id="138" name="Google Shape;13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8"/>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41" name="Google Shape;141;p28"/>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Magna Carta (England), 1215.</a:t>
            </a:r>
            <a:endParaRPr sz="1200">
              <a:solidFill>
                <a:schemeClr val="dk1"/>
              </a:solidFill>
              <a:latin typeface="Halant"/>
              <a:ea typeface="Halant"/>
              <a:cs typeface="Halant"/>
              <a:sym typeface="Halant"/>
            </a:endParaRPr>
          </a:p>
          <a:p>
            <a:pPr indent="0" lvl="0" marL="0" rtl="0" algn="l">
              <a:lnSpc>
                <a:spcPct val="15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 At her husband’s death, a widow may have her marriage portion and inheritance at once and without trouble. She shall pay nothing for her dower, marriage portion, or any inheritance that she and her husband held jointly on the day of his death. She may remain in her husband’s house for forty days after his death, and within this period her dower shall be assigned to her…</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(38) In future no official shall place a man on trial upon his own unsupported statement, without producing credible witnesses to the truth of it.</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(39) No free man shall be seized or imprisoned, or stripped of his rights or possessions, or outlawed or exiled, or deprived of his standing in any way, nor will we proceed with force against him, or send others to do so, except by the lawful judgment of his equals or by the law of the land…</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3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(54) No one shall be arrested or imprisoned on the appeal of a woman for the death of any person except her husband…</a:t>
            </a:r>
            <a:endParaRPr sz="1200">
              <a:solidFill>
                <a:schemeClr val="dk1"/>
              </a:solidFill>
              <a:latin typeface="Inter"/>
              <a:ea typeface="Inter"/>
              <a:cs typeface="Inter"/>
              <a:sym typeface="Inter"/>
            </a:endParaRPr>
          </a:p>
        </p:txBody>
      </p:sp>
      <p:sp>
        <p:nvSpPr>
          <p:cNvPr id="142" name="Google Shape;142;p28"/>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3" name="Google Shape;143;p28"/>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44" name="Google Shape;144;p28"/>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2</a:t>
            </a:r>
            <a:endParaRPr sz="1900">
              <a:latin typeface="Halant"/>
              <a:ea typeface="Halant"/>
              <a:cs typeface="Halant"/>
              <a:sym typeface="Halant"/>
            </a:endParaRPr>
          </a:p>
        </p:txBody>
      </p:sp>
      <p:pic>
        <p:nvPicPr>
          <p:cNvPr id="150" name="Google Shape;150;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9"/>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53" name="Google Shape;153;p29"/>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The Mandan Charter (Ancient Mali), Translated from French, 13th century.</a:t>
            </a:r>
            <a:endParaRPr sz="1200">
              <a:solidFill>
                <a:schemeClr val="dk1"/>
              </a:solidFill>
              <a:latin typeface="Halant"/>
              <a:ea typeface="Halant"/>
              <a:cs typeface="Halant"/>
              <a:sym typeface="Halant"/>
            </a:endParaRPr>
          </a:p>
          <a:p>
            <a:pPr indent="0" lvl="0" marL="0" rtl="0" algn="l">
              <a:lnSpc>
                <a:spcPct val="15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4: The society is divided into age groups. Those born during a period of three years in succession belong to the same age-group. The members of the intermediary class between young and old people, should be invited to take part in the making of important decisions concerning the society.</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5: Everybody has a right to life and to the preservation of physical integrity. Accordingly, any attempt to deprive one's fellow being of life is punished with death…</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9: Children's education behoves the entire society. The paternal authority in consequence falls to everyone…</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15: Never beat a married woman before her husband has tried to correct the problem. Article 16: Women, apart from their everyday occupations, should be associated with all our managements…</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20: Do not ill-treat the slaves. We are the master of the slave but not the bag he carries…</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27: A girl can be given in marriage as soon as she is pubescent without age determination. </a:t>
            </a:r>
            <a:endParaRPr sz="1200">
              <a:solidFill>
                <a:schemeClr val="dk1"/>
              </a:solidFill>
              <a:latin typeface="Inter"/>
              <a:ea typeface="Inter"/>
              <a:cs typeface="Inter"/>
              <a:sym typeface="Inter"/>
            </a:endParaRPr>
          </a:p>
          <a:p>
            <a:pPr indent="0" lvl="0" marL="0" rtl="0" algn="l">
              <a:lnSpc>
                <a:spcPct val="13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28: A young man can marry at age 20.</a:t>
            </a:r>
            <a:endParaRPr sz="1200">
              <a:solidFill>
                <a:schemeClr val="dk1"/>
              </a:solidFill>
              <a:latin typeface="Inter"/>
              <a:ea typeface="Inter"/>
              <a:cs typeface="Inter"/>
              <a:sym typeface="Inter"/>
            </a:endParaRPr>
          </a:p>
        </p:txBody>
      </p:sp>
      <p:sp>
        <p:nvSpPr>
          <p:cNvPr id="154" name="Google Shape;154;p29"/>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5" name="Google Shape;155;p29"/>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56" name="Google Shape;156;p29"/>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3</a:t>
            </a:r>
            <a:endParaRPr sz="1900">
              <a:latin typeface="Halant"/>
              <a:ea typeface="Halant"/>
              <a:cs typeface="Halant"/>
              <a:sym typeface="Halant"/>
            </a:endParaRPr>
          </a:p>
        </p:txBody>
      </p:sp>
      <p:pic>
        <p:nvPicPr>
          <p:cNvPr id="162" name="Google Shape;16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0"/>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65" name="Google Shape;165;p30"/>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The Declaration of the Rights of Man and of the Citizen (France), 1789.</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Men are born and remain free and equal in rights; social distinctions can be established only for the common benefit.</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The aim of every political association is the conservation of the imprescriptible rights of man; these rights are liberty, property, security, and resistance to oppression…</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10. No one may be disturbed because of his opinions, even religious, provided that their public demonstration does not disturb the public order established by law.</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 The free communication of thoughts and opinions is one of the most precious rights of man: every citizen can therefore freely speak, write, print…</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13.  A common contribution [tax] is essential for the maintenance of the public forces and for the cost of administration. This should be equitably distributed among all the citizens in proportion to their means. </a:t>
            </a:r>
            <a:endParaRPr sz="1200">
              <a:solidFill>
                <a:schemeClr val="dk1"/>
              </a:solidFill>
              <a:latin typeface="Inter"/>
              <a:ea typeface="Inter"/>
              <a:cs typeface="Inter"/>
              <a:sym typeface="Inter"/>
            </a:endParaRPr>
          </a:p>
        </p:txBody>
      </p:sp>
      <p:sp>
        <p:nvSpPr>
          <p:cNvPr id="166" name="Google Shape;166;p30"/>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67" name="Google Shape;167;p30"/>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68" name="Google Shape;168;p30"/>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4</a:t>
            </a:r>
            <a:endParaRPr sz="1900">
              <a:latin typeface="Halant"/>
              <a:ea typeface="Halant"/>
              <a:cs typeface="Halant"/>
              <a:sym typeface="Halant"/>
            </a:endParaRPr>
          </a:p>
        </p:txBody>
      </p:sp>
      <p:pic>
        <p:nvPicPr>
          <p:cNvPr id="174" name="Google Shape;174;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1"/>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77" name="Google Shape;177;p31"/>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The Meiji Constitution (Japan), 1889.</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We now declare to respect and protect the security of  the rights and of the property of Our people, and to secure them the complete enjoyment of the same…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ARTICLE XV. The Emperor confers titles of nobility, rank, orders and other marks of honor…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ARTICLE XX. Japanese subjects are amenable to service in the Army or Navy, 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according to the  provisions of law…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XXIII.  No  Japanese  subject  shall  be  arrested,  detained,  tried  or  punished,  unless  according to law…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ARTICLE XXIV. No Japanese subject shall be deprived of his right of being tried by 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the judges  determined by law…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ARTICLE XXIX.  Japanese  subjects  shall, within  the limits  of law,  enjoy  the liberty of speech,  writing, publication, public meetings and associations…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ARTICLE XXXV. The House of Representatives shall be composed of Members elected by the  people, according to the provisions of the Law of Election…</a:t>
            </a:r>
            <a:endParaRPr sz="1200">
              <a:solidFill>
                <a:schemeClr val="dk1"/>
              </a:solidFill>
              <a:latin typeface="Inter"/>
              <a:ea typeface="Inter"/>
              <a:cs typeface="Inter"/>
              <a:sym typeface="Inter"/>
            </a:endParaRPr>
          </a:p>
        </p:txBody>
      </p:sp>
      <p:sp>
        <p:nvSpPr>
          <p:cNvPr id="178" name="Google Shape;178;p31"/>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9" name="Google Shape;179;p31"/>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80" name="Google Shape;180;p31"/>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5</a:t>
            </a:r>
            <a:endParaRPr sz="1900">
              <a:latin typeface="Halant"/>
              <a:ea typeface="Halant"/>
              <a:cs typeface="Halant"/>
              <a:sym typeface="Halant"/>
            </a:endParaRPr>
          </a:p>
        </p:txBody>
      </p:sp>
      <p:pic>
        <p:nvPicPr>
          <p:cNvPr id="186" name="Google Shape;186;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32"/>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189" name="Google Shape;189;p32"/>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Article 1 of the Constitution of Mexico, 1917.</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2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United Mexican States, all individuals shall be entitled to the human rights granted by this Constitution and the international treaties signed by the Mexican State, as well as to the guarantees for the protection of these rights. Such human rights shall not be restricted or suspended, except for the cases and under the conditions established by this Constitution itself…</a:t>
            </a:r>
            <a:endParaRPr sz="1200">
              <a:solidFill>
                <a:schemeClr val="dk1"/>
              </a:solidFill>
              <a:latin typeface="Inter"/>
              <a:ea typeface="Inter"/>
              <a:cs typeface="Inter"/>
              <a:sym typeface="Inter"/>
            </a:endParaRPr>
          </a:p>
          <a:p>
            <a:pPr indent="0" lvl="0" marL="0" rtl="0" algn="l">
              <a:lnSpc>
                <a:spcPct val="125000"/>
              </a:lnSpc>
              <a:spcBef>
                <a:spcPts val="1100"/>
              </a:spcBef>
              <a:spcAft>
                <a:spcPts val="0"/>
              </a:spcAft>
              <a:buClr>
                <a:schemeClr val="dk1"/>
              </a:buClr>
              <a:buSzPts val="1100"/>
              <a:buFont typeface="Arial"/>
              <a:buNone/>
            </a:pPr>
            <a:r>
              <a:rPr lang="en" sz="1200">
                <a:solidFill>
                  <a:schemeClr val="dk1"/>
                </a:solidFill>
                <a:latin typeface="Inter"/>
                <a:ea typeface="Inter"/>
                <a:cs typeface="Inter"/>
                <a:sym typeface="Inter"/>
              </a:rPr>
              <a:t>All authorities, in their areas of competence, are obliged to promote, respect, protect and guarantee Human Rights, in accordance with the principles of universality, interdependence, indivisibility and progressiveness. As a consequence, the State must prevent, investigate, penalize and rectify violations to Human Rights, according to the law.</a:t>
            </a:r>
            <a:endParaRPr sz="1200">
              <a:solidFill>
                <a:schemeClr val="dk1"/>
              </a:solidFill>
              <a:latin typeface="Inter"/>
              <a:ea typeface="Inter"/>
              <a:cs typeface="Inter"/>
              <a:sym typeface="Inter"/>
            </a:endParaRPr>
          </a:p>
          <a:p>
            <a:pPr indent="0" lvl="0" marL="0" rtl="0" algn="l">
              <a:lnSpc>
                <a:spcPct val="125000"/>
              </a:lnSpc>
              <a:spcBef>
                <a:spcPts val="1100"/>
              </a:spcBef>
              <a:spcAft>
                <a:spcPts val="0"/>
              </a:spcAft>
              <a:buClr>
                <a:schemeClr val="dk1"/>
              </a:buClr>
              <a:buSzPts val="1100"/>
              <a:buFont typeface="Arial"/>
              <a:buNone/>
            </a:pPr>
            <a:r>
              <a:rPr lang="en" sz="1200">
                <a:solidFill>
                  <a:schemeClr val="dk1"/>
                </a:solidFill>
                <a:latin typeface="Inter"/>
                <a:ea typeface="Inter"/>
                <a:cs typeface="Inter"/>
                <a:sym typeface="Inter"/>
              </a:rPr>
              <a:t>Slavery shall be forbidden in Mexico. Every individual who is considered as a slave at a foreign country shall be freed and protected under the law by just entering the country.</a:t>
            </a:r>
            <a:endParaRPr sz="1200">
              <a:solidFill>
                <a:schemeClr val="dk1"/>
              </a:solidFill>
              <a:latin typeface="Inter"/>
              <a:ea typeface="Inter"/>
              <a:cs typeface="Inter"/>
              <a:sym typeface="Inter"/>
            </a:endParaRPr>
          </a:p>
          <a:p>
            <a:pPr indent="0" lvl="0" marL="0" rtl="0" algn="l">
              <a:lnSpc>
                <a:spcPct val="125000"/>
              </a:lnSpc>
              <a:spcBef>
                <a:spcPts val="1100"/>
              </a:spcBef>
              <a:spcAft>
                <a:spcPts val="1100"/>
              </a:spcAft>
              <a:buClr>
                <a:schemeClr val="dk1"/>
              </a:buClr>
              <a:buSzPts val="1100"/>
              <a:buFont typeface="Arial"/>
              <a:buNone/>
            </a:pPr>
            <a:r>
              <a:rPr lang="en" sz="1200">
                <a:solidFill>
                  <a:schemeClr val="dk1"/>
                </a:solidFill>
                <a:latin typeface="Inter"/>
                <a:ea typeface="Inter"/>
                <a:cs typeface="Inter"/>
                <a:sym typeface="Inter"/>
              </a:rPr>
              <a:t>Any form of discrimination, based on ethnic or national origin, gender, age, disabilities, social status, medical conditions, religion, opinions, sexual orientation, marital status, or any other form, which violates the human dignity or seeks to annul or diminish the rights and freedoms of the people, is prohibited.</a:t>
            </a:r>
            <a:endParaRPr sz="1200">
              <a:solidFill>
                <a:schemeClr val="dk1"/>
              </a:solidFill>
              <a:latin typeface="Inter"/>
              <a:ea typeface="Inter"/>
              <a:cs typeface="Inter"/>
              <a:sym typeface="Inter"/>
            </a:endParaRPr>
          </a:p>
        </p:txBody>
      </p:sp>
      <p:sp>
        <p:nvSpPr>
          <p:cNvPr id="190" name="Google Shape;190;p32"/>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91" name="Google Shape;191;p32"/>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92" name="Google Shape;192;p32"/>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sp>
        <p:nvSpPr>
          <p:cNvPr id="197" name="Google Shape;197;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Annotated Source Collection: Additional Source Option 6</a:t>
            </a:r>
            <a:endParaRPr sz="1900">
              <a:latin typeface="Halant"/>
              <a:ea typeface="Halant"/>
              <a:cs typeface="Halant"/>
              <a:sym typeface="Halant"/>
            </a:endParaRPr>
          </a:p>
        </p:txBody>
      </p:sp>
      <p:pic>
        <p:nvPicPr>
          <p:cNvPr id="198" name="Google Shape;198;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9" name="Google Shape;199;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33"/>
          <p:cNvSpPr txBox="1"/>
          <p:nvPr/>
        </p:nvSpPr>
        <p:spPr>
          <a:xfrm>
            <a:off x="506250" y="95275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as described in the Assessment Directions.</a:t>
            </a:r>
            <a:endParaRPr sz="1200">
              <a:solidFill>
                <a:schemeClr val="dk1"/>
              </a:solidFill>
              <a:latin typeface="Halant"/>
              <a:ea typeface="Halant"/>
              <a:cs typeface="Halant"/>
              <a:sym typeface="Halant"/>
            </a:endParaRPr>
          </a:p>
        </p:txBody>
      </p:sp>
      <p:sp>
        <p:nvSpPr>
          <p:cNvPr id="201" name="Google Shape;201;p33"/>
          <p:cNvSpPr txBox="1"/>
          <p:nvPr/>
        </p:nvSpPr>
        <p:spPr>
          <a:xfrm>
            <a:off x="753750" y="1568350"/>
            <a:ext cx="6264900" cy="4848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V-Dem, “Human Rights Index,” published online at OurWorldInData.org, 2024.</a:t>
            </a:r>
            <a:endParaRPr sz="1200">
              <a:solidFill>
                <a:schemeClr val="dk1"/>
              </a:solidFill>
              <a:latin typeface="Halant"/>
              <a:ea typeface="Halant"/>
              <a:cs typeface="Halant"/>
              <a:sym typeface="Halant"/>
            </a:endParaRPr>
          </a:p>
          <a:p>
            <a:pPr indent="0" lvl="0" marL="0" rtl="0" algn="l">
              <a:spcBef>
                <a:spcPts val="1200"/>
              </a:spcBef>
              <a:spcAft>
                <a:spcPts val="0"/>
              </a:spcAft>
              <a:buNone/>
            </a:pPr>
            <a:r>
              <a:t/>
            </a:r>
            <a:endParaRPr sz="1200">
              <a:solidFill>
                <a:schemeClr val="dk1"/>
              </a:solidFill>
              <a:latin typeface="Halant"/>
              <a:ea typeface="Halant"/>
              <a:cs typeface="Halant"/>
              <a:sym typeface="Halant"/>
            </a:endParaRPr>
          </a:p>
          <a:p>
            <a:pPr indent="0" lvl="0" marL="0" rtl="0" algn="l">
              <a:spcBef>
                <a:spcPts val="1200"/>
              </a:spcBef>
              <a:spcAft>
                <a:spcPts val="1200"/>
              </a:spcAft>
              <a:buNone/>
            </a:pPr>
            <a:r>
              <a:t/>
            </a:r>
            <a:endParaRPr sz="1200">
              <a:solidFill>
                <a:schemeClr val="dk1"/>
              </a:solidFill>
              <a:latin typeface="Halant"/>
              <a:ea typeface="Halant"/>
              <a:cs typeface="Halant"/>
              <a:sym typeface="Halant"/>
            </a:endParaRPr>
          </a:p>
        </p:txBody>
      </p:sp>
      <p:sp>
        <p:nvSpPr>
          <p:cNvPr id="202" name="Google Shape;202;p33"/>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03" name="Google Shape;203;p33"/>
          <p:cNvSpPr txBox="1"/>
          <p:nvPr/>
        </p:nvSpPr>
        <p:spPr>
          <a:xfrm>
            <a:off x="315150" y="6767225"/>
            <a:ext cx="7244100" cy="2418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204" name="Google Shape;204;p33"/>
          <p:cNvSpPr txBox="1"/>
          <p:nvPr/>
        </p:nvSpPr>
        <p:spPr>
          <a:xfrm>
            <a:off x="315150" y="64166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205" name="Google Shape;205;p33"/>
          <p:cNvPicPr preferRelativeResize="0"/>
          <p:nvPr/>
        </p:nvPicPr>
        <p:blipFill>
          <a:blip r:embed="rId4">
            <a:alphaModFix/>
          </a:blip>
          <a:stretch>
            <a:fillRect/>
          </a:stretch>
        </p:blipFill>
        <p:spPr>
          <a:xfrm>
            <a:off x="1226512" y="1926689"/>
            <a:ext cx="5319378" cy="442069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